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8"/>
  </p:notesMasterIdLst>
  <p:sldIdLst>
    <p:sldId id="259" r:id="rId2"/>
    <p:sldId id="261" r:id="rId3"/>
    <p:sldId id="263" r:id="rId4"/>
    <p:sldId id="265" r:id="rId5"/>
    <p:sldId id="267" r:id="rId6"/>
    <p:sldId id="269" r:id="rId7"/>
  </p:sldIdLst>
  <p:sldSz cx="9144000" cy="6858000" type="screen4x3"/>
  <p:notesSz cx="6877050" cy="96567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14" y="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76" tIns="47238" rIns="94476" bIns="47238" numCol="1" anchor="t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97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76" tIns="47238" rIns="94476" bIns="47238" numCol="1" anchor="t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5525" y="723900"/>
            <a:ext cx="4826000" cy="3621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586288"/>
            <a:ext cx="5502275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76" tIns="47238" rIns="94476" bIns="472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2575"/>
            <a:ext cx="29797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76" tIns="47238" rIns="94476" bIns="47238" numCol="1" anchor="b" anchorCtr="0" compatLnSpc="1">
            <a:prstTxWarp prst="textNoShape">
              <a:avLst/>
            </a:prstTxWarp>
          </a:bodyPr>
          <a:lstStyle>
            <a:lvl1pPr defTabSz="944563">
              <a:defRPr sz="1200">
                <a:latin typeface="Arial" charset="0"/>
              </a:defRPr>
            </a:lvl1pPr>
          </a:lstStyle>
          <a:p>
            <a:endParaRPr lang="it-IT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9172575"/>
            <a:ext cx="29797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476" tIns="47238" rIns="94476" bIns="47238" numCol="1" anchor="b" anchorCtr="0" compatLnSpc="1">
            <a:prstTxWarp prst="textNoShape">
              <a:avLst/>
            </a:prstTxWarp>
          </a:bodyPr>
          <a:lstStyle>
            <a:lvl1pPr algn="r" defTabSz="944563">
              <a:defRPr sz="1200">
                <a:latin typeface="Arial" charset="0"/>
              </a:defRPr>
            </a:lvl1pPr>
          </a:lstStyle>
          <a:p>
            <a:fld id="{B71ADB2C-B0C8-4DD2-9B3C-F4E40702EAC9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e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6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8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E9E256-C054-453F-A66F-43DD66BF73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E1534-E064-44B1-9B0B-3A6EF363E6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248F-1084-42CD-BD8F-91CA59E1E77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67458-B612-4FD8-94F1-20497EB7A8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ttangolo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e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F4CE5AE-ACDD-4AAC-BDBB-4231C2661ED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335D9-8968-4DC4-B6A3-57CA6FA1EA4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E9C77-ADE9-4AA5-937D-C3143524FB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7FCE9-15F3-461E-A1B8-D709878FA67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ttangolo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1D8860-1105-453F-94FC-37815183DE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4779A-3EC5-4C6B-BD21-2D3892EA086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Elaborazione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Elaborazione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595AAC-A834-4935-A1F3-0DECAAC7F86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e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103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8B07B30-FFF0-4CCC-9B5C-DBCD271C4D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5" r:id="rId2"/>
    <p:sldLayoutId id="2147483677" r:id="rId3"/>
    <p:sldLayoutId id="2147483674" r:id="rId4"/>
    <p:sldLayoutId id="2147483673" r:id="rId5"/>
    <p:sldLayoutId id="2147483672" r:id="rId6"/>
    <p:sldLayoutId id="2147483678" r:id="rId7"/>
    <p:sldLayoutId id="2147483671" r:id="rId8"/>
    <p:sldLayoutId id="2147483679" r:id="rId9"/>
    <p:sldLayoutId id="2147483670" r:id="rId10"/>
    <p:sldLayoutId id="214748366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ChangeArrowheads="1"/>
          </p:cNvSpPr>
          <p:nvPr/>
        </p:nvSpPr>
        <p:spPr bwMode="auto">
          <a:xfrm>
            <a:off x="4478338" y="4989513"/>
            <a:ext cx="1841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70000"/>
              </a:lnSpc>
            </a:pPr>
            <a:endParaRPr lang="it-IT" sz="1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6096000" y="6324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Arial" charset="0"/>
            </a:endParaRPr>
          </a:p>
        </p:txBody>
      </p:sp>
      <p:sp>
        <p:nvSpPr>
          <p:cNvPr id="14339" name="Rectangle 6"/>
          <p:cNvSpPr>
            <a:spLocks noChangeArrowheads="1"/>
          </p:cNvSpPr>
          <p:nvPr/>
        </p:nvSpPr>
        <p:spPr bwMode="auto">
          <a:xfrm>
            <a:off x="5508625" y="6248400"/>
            <a:ext cx="34067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>
                <a:latin typeface="Comic Sans MS" pitchFamily="66" charset="0"/>
              </a:rPr>
              <a:t>Dott.ssa </a:t>
            </a:r>
            <a:r>
              <a:rPr lang="it-IT" sz="1000" b="1">
                <a:latin typeface="Comic Sans MS" pitchFamily="66" charset="0"/>
              </a:rPr>
              <a:t>TASCO ASSUNTA REFERENTE DSA</a:t>
            </a:r>
          </a:p>
          <a:p>
            <a:r>
              <a:rPr lang="it-IT" sz="1000" i="1">
                <a:latin typeface="Comic Sans MS" pitchFamily="66" charset="0"/>
              </a:rPr>
              <a:t>ISTITUTO COMPRENSIVO FALCONARA CENTRO</a:t>
            </a:r>
            <a:endParaRPr lang="it-IT" sz="1000">
              <a:latin typeface="Comic Sans MS" pitchFamily="66" charset="0"/>
            </a:endParaRPr>
          </a:p>
        </p:txBody>
      </p:sp>
      <p:sp>
        <p:nvSpPr>
          <p:cNvPr id="14342" name="AutoShape 7"/>
          <p:cNvSpPr>
            <a:spLocks noChangeArrowheads="1"/>
          </p:cNvSpPr>
          <p:nvPr/>
        </p:nvSpPr>
        <p:spPr bwMode="auto">
          <a:xfrm>
            <a:off x="552450" y="2057400"/>
            <a:ext cx="8039100" cy="27432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210000"/>
              </a:lnSpc>
              <a:defRPr/>
            </a:pPr>
            <a:r>
              <a:rPr lang="it-IT" sz="3600" dirty="0">
                <a:solidFill>
                  <a:srgbClr val="000000"/>
                </a:solidFill>
                <a:latin typeface="Comic Sans MS" pitchFamily="66" charset="0"/>
              </a:rPr>
              <a:t>METODO DI STUDIO</a:t>
            </a:r>
          </a:p>
          <a:p>
            <a:pPr marL="342900" indent="-342900" algn="ctr">
              <a:lnSpc>
                <a:spcPct val="210000"/>
              </a:lnSpc>
              <a:defRPr/>
            </a:pPr>
            <a:r>
              <a:rPr lang="it-IT" sz="2000" b="1" dirty="0">
                <a:solidFill>
                  <a:srgbClr val="000000"/>
                </a:solidFill>
                <a:latin typeface="Comic Sans MS" pitchFamily="66" charset="0"/>
              </a:rPr>
              <a:t>FALCONARA M.MA 28 GIUGNO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4478338" y="4989513"/>
            <a:ext cx="1841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70000"/>
              </a:lnSpc>
            </a:pPr>
            <a:endParaRPr lang="it-IT" sz="1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6096000" y="6324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Arial" charset="0"/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5580063" y="6248400"/>
            <a:ext cx="33353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000">
                <a:latin typeface="Comic Sans MS" pitchFamily="66" charset="0"/>
              </a:rPr>
              <a:t>Dott.ssa </a:t>
            </a:r>
            <a:r>
              <a:rPr lang="it-IT" sz="1000" b="1">
                <a:latin typeface="Comic Sans MS" pitchFamily="66" charset="0"/>
              </a:rPr>
              <a:t>TASCO ASSUNTA REFERENTE DSA </a:t>
            </a:r>
          </a:p>
          <a:p>
            <a:r>
              <a:rPr lang="it-IT" sz="1000" b="1">
                <a:latin typeface="Comic Sans MS" pitchFamily="66" charset="0"/>
              </a:rPr>
              <a:t>ISTITUTO COMPRENSIVO FALCONARA CENTRO</a:t>
            </a:r>
          </a:p>
          <a:p>
            <a:endParaRPr lang="it-IT" sz="1000">
              <a:latin typeface="Comic Sans MS" pitchFamily="66" charset="0"/>
            </a:endParaRP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228600" y="1066800"/>
            <a:ext cx="8410575" cy="36195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marL="342900" indent="-342900" algn="ctr">
              <a:lnSpc>
                <a:spcPct val="180000"/>
              </a:lnSpc>
              <a:defRPr/>
            </a:pPr>
            <a:r>
              <a:rPr lang="it-IT" sz="2800" b="1" dirty="0">
                <a:solidFill>
                  <a:srgbClr val="000000"/>
                </a:solidFill>
                <a:latin typeface="Comic Sans MS" pitchFamily="66" charset="0"/>
              </a:rPr>
              <a:t>COME SI LAVORA </a:t>
            </a:r>
          </a:p>
          <a:p>
            <a:pPr marL="342900" indent="-342900" algn="ctr">
              <a:lnSpc>
                <a:spcPct val="180000"/>
              </a:lnSpc>
              <a:defRPr/>
            </a:pPr>
            <a:r>
              <a:rPr lang="it-IT" sz="2800" b="1" dirty="0">
                <a:solidFill>
                  <a:srgbClr val="000000"/>
                </a:solidFill>
                <a:latin typeface="Comic Sans MS" pitchFamily="66" charset="0"/>
              </a:rPr>
              <a:t>SUL METODO DI STUDIO:</a:t>
            </a:r>
          </a:p>
          <a:p>
            <a:pPr marL="342900" indent="-342900" algn="ctr">
              <a:lnSpc>
                <a:spcPct val="180000"/>
              </a:lnSpc>
              <a:buFontTx/>
              <a:buChar char="•"/>
              <a:defRPr/>
            </a:pPr>
            <a:r>
              <a:rPr lang="it-IT" sz="2000" b="1" dirty="0">
                <a:solidFill>
                  <a:srgbClr val="000000"/>
                </a:solidFill>
                <a:latin typeface="Comic Sans MS" pitchFamily="66" charset="0"/>
              </a:rPr>
              <a:t>Indagare le concezioni che il ragazzo ha delle diverse materie</a:t>
            </a:r>
          </a:p>
          <a:p>
            <a:pPr marL="342900" indent="-342900" algn="ctr">
              <a:lnSpc>
                <a:spcPct val="180000"/>
              </a:lnSpc>
              <a:buFontTx/>
              <a:buChar char="•"/>
              <a:defRPr/>
            </a:pPr>
            <a:r>
              <a:rPr lang="it-IT" sz="2000" b="1" dirty="0">
                <a:solidFill>
                  <a:srgbClr val="000000"/>
                </a:solidFill>
                <a:latin typeface="Comic Sans MS" pitchFamily="66" charset="0"/>
              </a:rPr>
              <a:t>Osservazione clinica di come si orienta nelle diverse materie</a:t>
            </a:r>
          </a:p>
          <a:p>
            <a:pPr marL="342900" indent="-342900" algn="ctr">
              <a:lnSpc>
                <a:spcPct val="180000"/>
              </a:lnSpc>
              <a:buFontTx/>
              <a:buChar char="•"/>
              <a:defRPr/>
            </a:pPr>
            <a:r>
              <a:rPr lang="it-IT" sz="2000" b="1" dirty="0">
                <a:solidFill>
                  <a:srgbClr val="000000"/>
                </a:solidFill>
                <a:latin typeface="Comic Sans MS" pitchFamily="66" charset="0"/>
              </a:rPr>
              <a:t>Individuare lo stile cognitivo che lo caratterizza</a:t>
            </a:r>
            <a:endParaRPr lang="it-IT" sz="3200" b="1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ChangeArrowheads="1"/>
          </p:cNvSpPr>
          <p:nvPr/>
        </p:nvSpPr>
        <p:spPr bwMode="auto">
          <a:xfrm>
            <a:off x="4478338" y="4989513"/>
            <a:ext cx="1841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70000"/>
              </a:lnSpc>
            </a:pPr>
            <a:endParaRPr lang="it-IT" sz="1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6096000" y="6324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Arial" charset="0"/>
            </a:endParaRPr>
          </a:p>
        </p:txBody>
      </p:sp>
      <p:sp>
        <p:nvSpPr>
          <p:cNvPr id="16389" name="AutoShape 6"/>
          <p:cNvSpPr>
            <a:spLocks noChangeArrowheads="1"/>
          </p:cNvSpPr>
          <p:nvPr/>
        </p:nvSpPr>
        <p:spPr bwMode="auto">
          <a:xfrm>
            <a:off x="534988" y="838200"/>
            <a:ext cx="8151812" cy="5715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80000"/>
              </a:lnSpc>
              <a:defRPr/>
            </a:pPr>
            <a:r>
              <a:rPr lang="it-IT" sz="1600" b="1" i="1" dirty="0">
                <a:solidFill>
                  <a:srgbClr val="000000"/>
                </a:solidFill>
                <a:latin typeface="Comic Sans MS" pitchFamily="66" charset="0"/>
              </a:rPr>
              <a:t>INDICAZIONI  PER  IL  METODO  DI  STUDIO</a:t>
            </a:r>
          </a:p>
          <a:p>
            <a:pPr marL="342900" indent="-342900" algn="just">
              <a:lnSpc>
                <a:spcPct val="180000"/>
              </a:lnSpc>
              <a:defRPr/>
            </a:pPr>
            <a:endParaRPr lang="it-IT" sz="1600" b="1" i="1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Chiedersi cosa si conosce già dell’argomento.</a:t>
            </a:r>
          </a:p>
          <a:p>
            <a:pPr marL="342900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Trascrivere o verbalizzare concetti letti/ascoltati.</a:t>
            </a:r>
          </a:p>
          <a:p>
            <a:pPr marL="342900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Collegare oralmente i concetti.</a:t>
            </a:r>
          </a:p>
          <a:p>
            <a:pPr marL="342900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Riformulare verbalmente i concetti (anche come forme linguistiche di eterocronie, es. partire dalla fine e ricostruire, ecc.).</a:t>
            </a:r>
          </a:p>
          <a:p>
            <a:pPr marL="342900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Esercitare il resoconto orale (storico, descrittivo, argomentativo) mediante due o tre ripetizioni successive, da un livello più generale/inclusivo ad uno o due via via più dettagliati (metodo a spirale).</a:t>
            </a:r>
          </a:p>
          <a:p>
            <a:pPr marL="342900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Chiedersi se e quanto si è capito.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4478338" y="4989513"/>
            <a:ext cx="1841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70000"/>
              </a:lnSpc>
            </a:pPr>
            <a:endParaRPr lang="it-IT" sz="1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410" name="Text Box 5"/>
          <p:cNvSpPr txBox="1">
            <a:spLocks noChangeArrowheads="1"/>
          </p:cNvSpPr>
          <p:nvPr/>
        </p:nvSpPr>
        <p:spPr bwMode="auto">
          <a:xfrm>
            <a:off x="6096000" y="6324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Arial" charset="0"/>
            </a:endParaRPr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533400" y="914400"/>
            <a:ext cx="8075613" cy="54102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60000"/>
              </a:lnSpc>
              <a:defRPr/>
            </a:pPr>
            <a:r>
              <a:rPr lang="it-IT" sz="1600" b="1" i="1" dirty="0">
                <a:solidFill>
                  <a:srgbClr val="000000"/>
                </a:solidFill>
                <a:latin typeface="Comic Sans MS" pitchFamily="66" charset="0"/>
              </a:rPr>
              <a:t>INDICAZIONI  PER  IL  METODO  DI  STUDIO</a:t>
            </a:r>
          </a:p>
          <a:p>
            <a:pPr marL="342900" indent="-342900" algn="just">
              <a:lnSpc>
                <a:spcPct val="160000"/>
              </a:lnSpc>
              <a:defRPr/>
            </a:pPr>
            <a:endParaRPr lang="it-IT" sz="1600" b="1" i="1" dirty="0">
              <a:solidFill>
                <a:srgbClr val="000000"/>
              </a:solidFill>
              <a:latin typeface="Comic Sans MS" pitchFamily="66" charset="0"/>
            </a:endParaRP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Connettere il titolo dei capitoli o paragrafi al testo.</a:t>
            </a: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Dal titolo ipotizzare il testo.</a:t>
            </a: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Connettere un aspetto (concetto, parola) al testo complessivo.</a:t>
            </a: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Individuare le parole di nuova acquisizione.</a:t>
            </a: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Valutare la propria abilità espositiva.</a:t>
            </a: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Velocizzare l’esposizione orale.</a:t>
            </a: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Riflettere sul proprio stile di studio.</a:t>
            </a: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Esprimere  le  proprie  idee  sulla  disciplina  e  sul   proprio  atteggiamento  verso  essa.</a:t>
            </a:r>
          </a:p>
          <a:p>
            <a:pPr marL="342900" indent="-342900" algn="just">
              <a:lnSpc>
                <a:spcPct val="16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Autovalutarsi.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ChangeArrowheads="1"/>
          </p:cNvSpPr>
          <p:nvPr/>
        </p:nvSpPr>
        <p:spPr bwMode="auto">
          <a:xfrm>
            <a:off x="4478338" y="4989513"/>
            <a:ext cx="1841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70000"/>
              </a:lnSpc>
            </a:pPr>
            <a:endParaRPr lang="it-IT" sz="1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6096000" y="6324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Arial" charset="0"/>
            </a:endParaRPr>
          </a:p>
        </p:txBody>
      </p:sp>
      <p:sp>
        <p:nvSpPr>
          <p:cNvPr id="18437" name="AutoShape 6"/>
          <p:cNvSpPr>
            <a:spLocks noChangeArrowheads="1"/>
          </p:cNvSpPr>
          <p:nvPr/>
        </p:nvSpPr>
        <p:spPr bwMode="auto">
          <a:xfrm>
            <a:off x="381000" y="990600"/>
            <a:ext cx="8305800" cy="53340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80000"/>
              </a:lnSpc>
              <a:defRPr/>
            </a:pPr>
            <a:r>
              <a:rPr lang="it-IT" sz="1600" b="1" i="1" dirty="0">
                <a:solidFill>
                  <a:srgbClr val="000000"/>
                </a:solidFill>
                <a:latin typeface="Comic Sans MS" pitchFamily="66" charset="0"/>
              </a:rPr>
              <a:t>AVVERTENZE  IN  PRESENZA  DI  DISPRASSIE</a:t>
            </a:r>
          </a:p>
          <a:p>
            <a:pPr marL="342900" indent="-342900" algn="just">
              <a:lnSpc>
                <a:spcPct val="180000"/>
              </a:lnSpc>
              <a:defRPr/>
            </a:pPr>
            <a:endParaRPr lang="it-IT" sz="1600" b="1" dirty="0">
              <a:solidFill>
                <a:srgbClr val="000000"/>
              </a:solidFill>
              <a:latin typeface="Comic Sans MS" pitchFamily="66" charset="0"/>
            </a:endParaRPr>
          </a:p>
          <a:p>
            <a:pPr marL="800100" lvl="1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Facilitare la consultazione dei vocabolari rendendo visibili dall’esterno le pagine iniziali di ogni lettera.</a:t>
            </a:r>
          </a:p>
          <a:p>
            <a:pPr marL="800100" lvl="1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Nei quaderni di storia adottare, in ogni pagina, la “linea del tempo” con date e didascalie.</a:t>
            </a:r>
          </a:p>
          <a:p>
            <a:pPr marL="800100" lvl="1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Nei quaderni, nei libri e in altri materiali di studio adottare fasce laterali per propri annotazioni, sintesi, schemi, parole-chiave, marcatori, ecc.</a:t>
            </a:r>
          </a:p>
          <a:p>
            <a:pPr marL="800100" lvl="1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Nei testi, leggere brani corti e riformulare oralmente.</a:t>
            </a:r>
          </a:p>
          <a:p>
            <a:pPr marL="800100" lvl="1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Nel testo dei problemi matematici ripetere i dati nella fascia laterale.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/>
          <p:cNvSpPr>
            <a:spLocks noChangeArrowheads="1"/>
          </p:cNvSpPr>
          <p:nvPr/>
        </p:nvSpPr>
        <p:spPr bwMode="auto">
          <a:xfrm>
            <a:off x="4478338" y="4989513"/>
            <a:ext cx="184150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>
              <a:lnSpc>
                <a:spcPct val="170000"/>
              </a:lnSpc>
            </a:pPr>
            <a:endParaRPr lang="it-IT" sz="140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6096000" y="63246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it-IT">
              <a:latin typeface="Arial" charset="0"/>
            </a:endParaRPr>
          </a:p>
        </p:txBody>
      </p:sp>
      <p:sp>
        <p:nvSpPr>
          <p:cNvPr id="19461" name="AutoShape 6"/>
          <p:cNvSpPr>
            <a:spLocks noChangeArrowheads="1"/>
          </p:cNvSpPr>
          <p:nvPr/>
        </p:nvSpPr>
        <p:spPr bwMode="auto">
          <a:xfrm>
            <a:off x="395288" y="1052513"/>
            <a:ext cx="8305800" cy="50292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anchor="ctr"/>
          <a:lstStyle/>
          <a:p>
            <a:pPr marL="342900" indent="-342900" algn="ctr">
              <a:lnSpc>
                <a:spcPct val="180000"/>
              </a:lnSpc>
              <a:defRPr/>
            </a:pPr>
            <a:endParaRPr lang="it-IT" sz="1600" b="1" i="1" dirty="0">
              <a:solidFill>
                <a:srgbClr val="000000"/>
              </a:solidFill>
              <a:latin typeface="Comic Sans MS" pitchFamily="66" charset="0"/>
            </a:endParaRPr>
          </a:p>
          <a:p>
            <a:pPr marL="800100" lvl="1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Nell’esecuzione delle espressioni aritmetiche marcare con un segno il punto di interruzione della stringa considerata, prima di scendere alla riga successiva, per ritrovare agilmente il “punto”.</a:t>
            </a:r>
          </a:p>
          <a:p>
            <a:pPr marL="800100" lvl="1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Nell’esecuzione delle espressioni aritmetiche marcare graficamente le parentesi in apertura e chiusura.</a:t>
            </a:r>
          </a:p>
          <a:p>
            <a:pPr marL="800100" lvl="1" indent="-342900" algn="just">
              <a:lnSpc>
                <a:spcPct val="180000"/>
              </a:lnSpc>
              <a:buFont typeface="Wingdings" pitchFamily="2" charset="2"/>
              <a:buChar char="Ø"/>
              <a:defRPr/>
            </a:pPr>
            <a:r>
              <a:rPr lang="it-IT" sz="1600" b="1" dirty="0">
                <a:solidFill>
                  <a:srgbClr val="000000"/>
                </a:solidFill>
                <a:latin typeface="Comic Sans MS" pitchFamily="66" charset="0"/>
              </a:rPr>
              <a:t> Nelle traduzioni trascrivere a parte e separatamente le traduzioni delle parole e la traduzione del verbo.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</TotalTime>
  <Words>396</Words>
  <Application>Microsoft Office PowerPoint</Application>
  <PresentationFormat>Presentazione su schermo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Comic Sans MS</vt:lpstr>
      <vt:lpstr>Gill Sans MT</vt:lpstr>
      <vt:lpstr>Tahoma</vt:lpstr>
      <vt:lpstr>Verdana</vt:lpstr>
      <vt:lpstr>Wingdings</vt:lpstr>
      <vt:lpstr>Wingdings 2</vt:lpstr>
      <vt:lpstr>Solstizio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susy</dc:creator>
  <cp:lastModifiedBy>Daniele Zazzarini</cp:lastModifiedBy>
  <cp:revision>9</cp:revision>
  <dcterms:created xsi:type="dcterms:W3CDTF">2010-09-05T12:32:10Z</dcterms:created>
  <dcterms:modified xsi:type="dcterms:W3CDTF">2019-09-20T13:50:07Z</dcterms:modified>
</cp:coreProperties>
</file>